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Comfortaa SemiBol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B3D38A6-07BA-4ACD-910C-859A28C987A3}">
  <a:tblStyle styleId="{4B3D38A6-07BA-4ACD-910C-859A28C987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ComfortaaSemiBold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ComfortaaSemiBold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58af763bae_9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58af763bae_9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6d45adedd5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6d45adedd5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58af763ba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58af763ba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6595d725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6595d725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58af763bae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58af763bae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661c1f14f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661c1f14f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58af763bae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58af763bae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674f105ed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674f105ed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68bb2559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68bb2559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68bb25591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68bb25591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58af763ba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58af763ba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67d5fb6e6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67d5fb6e6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67d5fb6e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67d5fb6e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58af763bae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58af763bae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68f8e22213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68f8e2221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58af763bae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58af763bae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58af763bae_2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58af763bae_2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6ab5b72c6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6ab5b72c6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6ab5b72c64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6ab5b72c64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58af763ba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58af763ba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6cd1e05d2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6cd1e05d2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6d55607ed3_5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6d55607ed3_5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58af763ba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58af763ba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6d45adedd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6d45adedd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6d45adedd5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6d45adedd5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4.png"/><Relationship Id="rId6" Type="http://schemas.openxmlformats.org/officeDocument/2006/relationships/image" Target="../media/image11.png"/><Relationship Id="rId7" Type="http://schemas.openxmlformats.org/officeDocument/2006/relationships/image" Target="../media/image3.png"/><Relationship Id="rId8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Relationship Id="rId4" Type="http://schemas.openxmlformats.org/officeDocument/2006/relationships/image" Target="../media/image3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Relationship Id="rId4" Type="http://schemas.openxmlformats.org/officeDocument/2006/relationships/image" Target="../media/image23.png"/><Relationship Id="rId5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Relationship Id="rId4" Type="http://schemas.openxmlformats.org/officeDocument/2006/relationships/image" Target="../media/image3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jpg"/><Relationship Id="rId5" Type="http://schemas.openxmlformats.org/officeDocument/2006/relationships/image" Target="../media/image4.jpg"/><Relationship Id="rId6" Type="http://schemas.openxmlformats.org/officeDocument/2006/relationships/image" Target="../media/image7.png"/><Relationship Id="rId7" Type="http://schemas.openxmlformats.org/officeDocument/2006/relationships/image" Target="../media/image3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5372725" y="435650"/>
            <a:ext cx="3653400" cy="15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51C75"/>
                </a:solidFill>
              </a:rPr>
              <a:t>CO326 PROJECT </a:t>
            </a:r>
            <a:endParaRPr b="1">
              <a:solidFill>
                <a:srgbClr val="351C7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51C75"/>
                </a:solidFill>
              </a:rPr>
              <a:t>PRESENTATION</a:t>
            </a:r>
            <a:endParaRPr b="1">
              <a:solidFill>
                <a:srgbClr val="351C75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08825" y="0"/>
            <a:ext cx="5523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5656575" y="2392675"/>
            <a:ext cx="3345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E/17/012	Amarasinghe R. A. A. U.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E/17/038    Chandrasekara C.M.A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E/17/040	Chandrasena M.M.D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E/17/044    Coralage D.T.S.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E/17/101	Gunathilaka S.P.A.U.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E/17/242    Perera C.R.M.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E/17/252    Perera U.A.K.K.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E/17/356    Upekha H.P.S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E/17/407   	WIjesooriya H.D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Control of A</a:t>
            </a:r>
            <a:r>
              <a:rPr lang="en"/>
              <a:t>ctuators with MQTT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124225" y="8421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Basically the control is done in two ways and the control decision is sent as mqtt payload.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Two methods: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Manually by SCADA switches - Priority is given to the switches which can be controlled directly and manually at SCADA system.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Automatically by written programs to control according </a:t>
            </a:r>
            <a:r>
              <a:rPr lang="en" sz="1600">
                <a:solidFill>
                  <a:schemeClr val="dk1"/>
                </a:solidFill>
              </a:rPr>
              <a:t>analyzed previous data.</a:t>
            </a:r>
            <a:endParaRPr sz="1600"/>
          </a:p>
        </p:txBody>
      </p:sp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55" name="Google Shape;155;p23"/>
          <p:cNvGraphicFramePr/>
          <p:nvPr/>
        </p:nvGraphicFramePr>
        <p:xfrm>
          <a:off x="179363" y="1195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{4B3D38A6-07BA-4ACD-910C-859A28C987A3}</a:tableStyleId>
              </a:tblPr>
              <a:tblGrid>
                <a:gridCol w="5142250"/>
                <a:gridCol w="3643025"/>
              </a:tblGrid>
              <a:tr h="394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Sub topic</a:t>
                      </a:r>
                      <a:endParaRPr b="1"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Data format</a:t>
                      </a:r>
                      <a:endParaRPr b="1" sz="1200"/>
                    </a:p>
                  </a:txBody>
                  <a:tcPr marT="63500" marB="63500" marR="63500" marL="63500"/>
                </a:tc>
              </a:tr>
              <a:tr h="32717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highlight>
                            <a:srgbClr val="E06666"/>
                          </a:highlight>
                        </a:rPr>
                        <a:t>Control signal for acutators</a:t>
                      </a:r>
                      <a:endParaRPr sz="1200">
                        <a:highlight>
                          <a:srgbClr val="E06666"/>
                        </a:highlight>
                      </a:endParaRPr>
                    </a:p>
                  </a:txBody>
                  <a:tcPr marT="63500" marB="63500" marR="63500" marL="63500"/>
                </a:tc>
                <a:tc hMerge="1"/>
              </a:tr>
              <a:tr h="1288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floorX/power/control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{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“State”: 0/1,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“Line”: “e”/”n”,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“Mode”: “m”/”a”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}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88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floorX/roomX/power/control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{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“State”: 0/1,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“Line”: “e”/”n”,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“Mode”: “m”/”a”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}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673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floorX/roomX/&lt;unit&gt;/power/control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Unit: 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ahu, b, c ,lighting/essential, lighting/nonessential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{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“State”: 0/1,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“Line”: “e”/”n”,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“Mode”: “m”/”a”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}</a:t>
                      </a:r>
                      <a:endParaRPr sz="12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955200" y="107925"/>
            <a:ext cx="7233600" cy="11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20">
                <a:solidFill>
                  <a:srgbClr val="741B47"/>
                </a:solidFill>
              </a:rPr>
              <a:t>Read data from the MQTT Server , display the status of the system on SCADA</a:t>
            </a:r>
            <a:endParaRPr b="1" sz="2420">
              <a:solidFill>
                <a:srgbClr val="741B47"/>
              </a:solidFill>
            </a:endParaRPr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775" y="2610175"/>
            <a:ext cx="1238400" cy="104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125" y="3654228"/>
            <a:ext cx="928725" cy="69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2575" y="3654223"/>
            <a:ext cx="847140" cy="634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/>
          <p:nvPr/>
        </p:nvSpPr>
        <p:spPr>
          <a:xfrm>
            <a:off x="300775" y="2329975"/>
            <a:ext cx="2134800" cy="2170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" name="Google Shape;165;p24"/>
          <p:cNvCxnSpPr>
            <a:stCxn id="164" idx="3"/>
            <a:endCxn id="166" idx="1"/>
          </p:cNvCxnSpPr>
          <p:nvPr/>
        </p:nvCxnSpPr>
        <p:spPr>
          <a:xfrm flipH="1" rot="10800000">
            <a:off x="2435575" y="2452075"/>
            <a:ext cx="917400" cy="9630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" name="Google Shape;167;p24"/>
          <p:cNvSpPr txBox="1"/>
          <p:nvPr/>
        </p:nvSpPr>
        <p:spPr>
          <a:xfrm rot="-2543221">
            <a:off x="2437444" y="2439702"/>
            <a:ext cx="846863" cy="400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</a:rPr>
              <a:t>Publish</a:t>
            </a:r>
            <a:endParaRPr b="1">
              <a:solidFill>
                <a:srgbClr val="0000FF"/>
              </a:solidFill>
            </a:endParaRPr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08021" y="1864787"/>
            <a:ext cx="2656604" cy="135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20375" y="3373925"/>
            <a:ext cx="1174500" cy="117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88050" y="1669575"/>
            <a:ext cx="847150" cy="8471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" name="Google Shape;171;p24"/>
          <p:cNvSpPr txBox="1"/>
          <p:nvPr/>
        </p:nvSpPr>
        <p:spPr>
          <a:xfrm>
            <a:off x="143275" y="4584725"/>
            <a:ext cx="25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Microcontrollers and Sensors</a:t>
            </a:r>
            <a:endParaRPr/>
          </a:p>
        </p:txBody>
      </p:sp>
      <p:sp>
        <p:nvSpPr>
          <p:cNvPr id="172" name="Google Shape;172;p24"/>
          <p:cNvSpPr txBox="1"/>
          <p:nvPr/>
        </p:nvSpPr>
        <p:spPr>
          <a:xfrm>
            <a:off x="6265825" y="4704200"/>
            <a:ext cx="25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4"/>
          <p:cNvSpPr txBox="1"/>
          <p:nvPr/>
        </p:nvSpPr>
        <p:spPr>
          <a:xfrm>
            <a:off x="6619200" y="4584725"/>
            <a:ext cx="169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SCADA system</a:t>
            </a:r>
            <a:endParaRPr/>
          </a:p>
        </p:txBody>
      </p:sp>
      <p:sp>
        <p:nvSpPr>
          <p:cNvPr id="174" name="Google Shape;174;p24"/>
          <p:cNvSpPr/>
          <p:nvPr/>
        </p:nvSpPr>
        <p:spPr>
          <a:xfrm>
            <a:off x="5730925" y="1661975"/>
            <a:ext cx="3309600" cy="2838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5" name="Google Shape;175;p24"/>
          <p:cNvCxnSpPr>
            <a:stCxn id="174" idx="1"/>
            <a:endCxn id="166" idx="3"/>
          </p:cNvCxnSpPr>
          <p:nvPr/>
        </p:nvCxnSpPr>
        <p:spPr>
          <a:xfrm rot="10800000">
            <a:off x="4527625" y="2452025"/>
            <a:ext cx="1203300" cy="6291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6" name="Google Shape;176;p24"/>
          <p:cNvSpPr txBox="1"/>
          <p:nvPr/>
        </p:nvSpPr>
        <p:spPr>
          <a:xfrm rot="1679523">
            <a:off x="4684161" y="2341308"/>
            <a:ext cx="1169066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FF"/>
                </a:solidFill>
              </a:rPr>
              <a:t>Subscribe</a:t>
            </a:r>
            <a:endParaRPr b="1">
              <a:solidFill>
                <a:srgbClr val="FF00FF"/>
              </a:solidFill>
            </a:endParaRPr>
          </a:p>
        </p:txBody>
      </p:sp>
      <p:cxnSp>
        <p:nvCxnSpPr>
          <p:cNvPr id="177" name="Google Shape;177;p24"/>
          <p:cNvCxnSpPr/>
          <p:nvPr/>
        </p:nvCxnSpPr>
        <p:spPr>
          <a:xfrm>
            <a:off x="3882149" y="3082849"/>
            <a:ext cx="1877400" cy="9576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78" name="Google Shape;178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354800" y="1394725"/>
            <a:ext cx="695625" cy="69562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9" name="Google Shape;179;p24"/>
          <p:cNvSpPr txBox="1"/>
          <p:nvPr/>
        </p:nvSpPr>
        <p:spPr>
          <a:xfrm rot="1992966">
            <a:off x="4608130" y="3208110"/>
            <a:ext cx="1015885" cy="4002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</a:rPr>
              <a:t>Publish</a:t>
            </a:r>
            <a:endParaRPr b="1">
              <a:solidFill>
                <a:srgbClr val="0000FF"/>
              </a:solidFill>
            </a:endParaRPr>
          </a:p>
        </p:txBody>
      </p:sp>
      <p:sp>
        <p:nvSpPr>
          <p:cNvPr id="180" name="Google Shape;18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1" name="Google Shape;181;p24"/>
          <p:cNvSpPr/>
          <p:nvPr/>
        </p:nvSpPr>
        <p:spPr>
          <a:xfrm>
            <a:off x="3295275" y="1905525"/>
            <a:ext cx="1238400" cy="11745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MQTT broker</a:t>
            </a: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311700" y="252800"/>
            <a:ext cx="8520600" cy="45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783F04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783F04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783F04"/>
                </a:solidFill>
              </a:rPr>
              <a:t>Information that will be published to the SCADA system</a:t>
            </a:r>
            <a:endParaRPr b="1" sz="2200">
              <a:solidFill>
                <a:srgbClr val="783F0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5"/>
          <p:cNvSpPr/>
          <p:nvPr/>
        </p:nvSpPr>
        <p:spPr>
          <a:xfrm>
            <a:off x="833350" y="1751900"/>
            <a:ext cx="7174800" cy="30135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19050">
            <a:solidFill>
              <a:srgbClr val="5B0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/>
              <a:t>Power consumption of units:</a:t>
            </a:r>
            <a:endParaRPr sz="1900"/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n" sz="1900"/>
              <a:t>AHU</a:t>
            </a:r>
            <a:endParaRPr sz="1900"/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n" sz="1900"/>
              <a:t>Boilers</a:t>
            </a:r>
            <a:endParaRPr sz="1900"/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n" sz="1900"/>
              <a:t>Chillers</a:t>
            </a:r>
            <a:endParaRPr sz="1900"/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n" sz="1900"/>
              <a:t>Lights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/>
              <a:t>Total </a:t>
            </a:r>
            <a:r>
              <a:rPr lang="en" sz="1900">
                <a:solidFill>
                  <a:schemeClr val="dk1"/>
                </a:solidFill>
              </a:rPr>
              <a:t>Power consumption in rooms.</a:t>
            </a:r>
            <a:endParaRPr sz="19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/>
        </p:nvSpPr>
        <p:spPr>
          <a:xfrm>
            <a:off x="441025" y="231300"/>
            <a:ext cx="4131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783F04"/>
                </a:solidFill>
              </a:rPr>
              <a:t>Implementations in Node-RED</a:t>
            </a:r>
            <a:endParaRPr b="1" sz="2000">
              <a:solidFill>
                <a:srgbClr val="783F04"/>
              </a:solidFill>
            </a:endParaRPr>
          </a:p>
        </p:txBody>
      </p:sp>
      <p:sp>
        <p:nvSpPr>
          <p:cNvPr id="194" name="Google Shape;19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5" name="Google Shape;1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850" y="1017500"/>
            <a:ext cx="4369175" cy="344085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6" name="Google Shape;19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8325" y="987488"/>
            <a:ext cx="3793175" cy="350087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/>
          <p:nvPr>
            <p:ph type="title"/>
          </p:nvPr>
        </p:nvSpPr>
        <p:spPr>
          <a:xfrm>
            <a:off x="2459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>
                <a:solidFill>
                  <a:srgbClr val="783F04"/>
                </a:solidFill>
              </a:rPr>
              <a:t>Power Consumption of Units - Node-RED Dashboard</a:t>
            </a:r>
            <a:endParaRPr/>
          </a:p>
        </p:txBody>
      </p:sp>
      <p:sp>
        <p:nvSpPr>
          <p:cNvPr id="202" name="Google Shape;20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3" name="Google Shape;20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900" y="962325"/>
            <a:ext cx="7938278" cy="3340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type="title"/>
          </p:nvPr>
        </p:nvSpPr>
        <p:spPr>
          <a:xfrm>
            <a:off x="311700" y="113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Inputs from SCADA and MQTT </a:t>
            </a:r>
            <a:endParaRPr b="1"/>
          </a:p>
        </p:txBody>
      </p:sp>
      <p:sp>
        <p:nvSpPr>
          <p:cNvPr id="209" name="Google Shape;209;p28"/>
          <p:cNvSpPr txBox="1"/>
          <p:nvPr>
            <p:ph idx="1" type="body"/>
          </p:nvPr>
        </p:nvSpPr>
        <p:spPr>
          <a:xfrm>
            <a:off x="96250" y="0"/>
            <a:ext cx="85206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10" name="Google Shape;21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1" name="Google Shape;21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50" y="649425"/>
            <a:ext cx="8307052" cy="440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4594"/>
              <a:buNone/>
            </a:pPr>
            <a:r>
              <a:rPr lang="en" sz="2220"/>
              <a:t>Node-Red implementations  &amp; </a:t>
            </a:r>
            <a:r>
              <a:rPr lang="en" sz="2355"/>
              <a:t>Payload sent from SCADA</a:t>
            </a:r>
            <a:endParaRPr sz="235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4594"/>
              <a:buNone/>
            </a:pPr>
            <a:r>
              <a:t/>
            </a:r>
            <a:endParaRPr sz="2220"/>
          </a:p>
        </p:txBody>
      </p:sp>
      <p:sp>
        <p:nvSpPr>
          <p:cNvPr id="217" name="Google Shape;21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9" name="Google Shape;21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600" y="1082950"/>
            <a:ext cx="4709375" cy="29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5800" y="993450"/>
            <a:ext cx="2807426" cy="373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type="title"/>
          </p:nvPr>
        </p:nvSpPr>
        <p:spPr>
          <a:xfrm>
            <a:off x="311700" y="252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226" name="Google Shape;22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9675" y="70075"/>
            <a:ext cx="4597075" cy="2501675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228" name="Google Shape;22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9675" y="2696500"/>
            <a:ext cx="4597075" cy="2360323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229" name="Google Shape;229;p30"/>
          <p:cNvSpPr txBox="1"/>
          <p:nvPr>
            <p:ph type="title"/>
          </p:nvPr>
        </p:nvSpPr>
        <p:spPr>
          <a:xfrm>
            <a:off x="442675" y="908125"/>
            <a:ext cx="3372000" cy="37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MongoDB as database.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Two collections.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Co326_energy_final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Sensor_name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Floor_no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Room_no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Time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</a:t>
            </a:r>
            <a:r>
              <a:rPr lang="en" sz="1400"/>
              <a:t>ower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</a:t>
            </a:r>
            <a:r>
              <a:rPr lang="en" sz="1400"/>
              <a:t>o326_energy_final_lighting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Sensor_name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Floor_no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Room_no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Line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Time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</a:t>
            </a:r>
            <a:r>
              <a:rPr lang="en" sz="1400"/>
              <a:t>ower</a:t>
            </a:r>
            <a:endParaRPr sz="1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5" name="Google Shape;235;p31"/>
          <p:cNvPicPr preferRelativeResize="0"/>
          <p:nvPr/>
        </p:nvPicPr>
        <p:blipFill rotWithShape="1">
          <a:blip r:embed="rId3">
            <a:alphaModFix/>
          </a:blip>
          <a:srcRect b="0" l="0" r="11535" t="0"/>
          <a:stretch/>
        </p:blipFill>
        <p:spPr>
          <a:xfrm>
            <a:off x="1181125" y="251050"/>
            <a:ext cx="6469825" cy="46414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1391100" y="1858125"/>
            <a:ext cx="7078200" cy="27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2E2E2E"/>
              </a:buClr>
              <a:buSzPts val="1900"/>
              <a:buFont typeface="Comfortaa SemiBold"/>
              <a:buChar char="●"/>
            </a:pPr>
            <a:r>
              <a:rPr lang="en" sz="1900">
                <a:solidFill>
                  <a:srgbClr val="2E2E2E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A</a:t>
            </a:r>
            <a:r>
              <a:rPr lang="en" sz="1900">
                <a:solidFill>
                  <a:srgbClr val="2E2E2E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ppropriate use of electricity and reduce overall demand.</a:t>
            </a:r>
            <a:endParaRPr sz="1900">
              <a:solidFill>
                <a:srgbClr val="2E2E2E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-3492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900"/>
              <a:buFont typeface="Comfortaa SemiBold"/>
              <a:buChar char="●"/>
            </a:pPr>
            <a:r>
              <a:rPr lang="en" sz="1900">
                <a:solidFill>
                  <a:srgbClr val="2E2E2E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Optimizes the cost and economic efficiency in the associated smart building </a:t>
            </a:r>
            <a:endParaRPr sz="1900">
              <a:solidFill>
                <a:srgbClr val="2E2E2E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-3492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900"/>
              <a:buFont typeface="Comfortaa SemiBold"/>
              <a:buChar char="●"/>
            </a:pPr>
            <a:r>
              <a:rPr lang="en" sz="1900">
                <a:solidFill>
                  <a:srgbClr val="2E2E2E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Maximizes the penetration of renewable energy </a:t>
            </a:r>
            <a:endParaRPr sz="1900">
              <a:solidFill>
                <a:srgbClr val="2E2E2E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2E2E2E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.</a:t>
            </a:r>
            <a:endParaRPr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974250" y="487125"/>
            <a:ext cx="6920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741B47"/>
                </a:solidFill>
              </a:rPr>
              <a:t>Introduction</a:t>
            </a:r>
            <a:endParaRPr b="1" sz="3400">
              <a:solidFill>
                <a:srgbClr val="741B47"/>
              </a:solidFill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511225" y="1211575"/>
            <a:ext cx="320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41B47"/>
                </a:solidFill>
              </a:rPr>
              <a:t>OBJECTIVES:</a:t>
            </a:r>
            <a:endParaRPr b="1" sz="1800">
              <a:solidFill>
                <a:srgbClr val="741B47"/>
              </a:solidFill>
            </a:endParaRPr>
          </a:p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241" name="Google Shape;241;p32"/>
          <p:cNvSpPr/>
          <p:nvPr/>
        </p:nvSpPr>
        <p:spPr>
          <a:xfrm>
            <a:off x="504050" y="1983025"/>
            <a:ext cx="958500" cy="830400"/>
          </a:xfrm>
          <a:prstGeom prst="can">
            <a:avLst>
              <a:gd fmla="val 25000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MongoDB</a:t>
            </a:r>
            <a:endParaRPr sz="1200"/>
          </a:p>
        </p:txBody>
      </p:sp>
      <p:sp>
        <p:nvSpPr>
          <p:cNvPr id="242" name="Google Shape;242;p32"/>
          <p:cNvSpPr/>
          <p:nvPr/>
        </p:nvSpPr>
        <p:spPr>
          <a:xfrm>
            <a:off x="7474300" y="1238850"/>
            <a:ext cx="1523700" cy="75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threshold value to a </a:t>
            </a:r>
            <a:r>
              <a:rPr lang="en"/>
              <a:t>global</a:t>
            </a:r>
            <a:r>
              <a:rPr lang="en"/>
              <a:t> </a:t>
            </a:r>
            <a:r>
              <a:rPr lang="en"/>
              <a:t>variable</a:t>
            </a:r>
            <a:endParaRPr/>
          </a:p>
        </p:txBody>
      </p:sp>
      <p:sp>
        <p:nvSpPr>
          <p:cNvPr id="243" name="Google Shape;243;p32"/>
          <p:cNvSpPr txBox="1"/>
          <p:nvPr/>
        </p:nvSpPr>
        <p:spPr>
          <a:xfrm>
            <a:off x="1333275" y="1616725"/>
            <a:ext cx="173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Collecting data</a:t>
            </a:r>
            <a:endParaRPr sz="1200"/>
          </a:p>
        </p:txBody>
      </p:sp>
      <p:sp>
        <p:nvSpPr>
          <p:cNvPr id="244" name="Google Shape;244;p32"/>
          <p:cNvSpPr/>
          <p:nvPr/>
        </p:nvSpPr>
        <p:spPr>
          <a:xfrm>
            <a:off x="2525800" y="3032450"/>
            <a:ext cx="3032400" cy="1476600"/>
          </a:xfrm>
          <a:prstGeom prst="diamond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</a:t>
            </a:r>
            <a:r>
              <a:rPr lang="en">
                <a:solidFill>
                  <a:srgbClr val="CC0000"/>
                </a:solidFill>
              </a:rPr>
              <a:t>power usage &gt; threshold</a:t>
            </a:r>
            <a:endParaRPr/>
          </a:p>
        </p:txBody>
      </p:sp>
      <p:pic>
        <p:nvPicPr>
          <p:cNvPr id="245" name="Google Shape;245;p32"/>
          <p:cNvPicPr preferRelativeResize="0"/>
          <p:nvPr/>
        </p:nvPicPr>
        <p:blipFill rotWithShape="1">
          <a:blip r:embed="rId3">
            <a:alphaModFix/>
          </a:blip>
          <a:srcRect b="39335" l="0" r="0" t="0"/>
          <a:stretch/>
        </p:blipFill>
        <p:spPr>
          <a:xfrm>
            <a:off x="6372315" y="521825"/>
            <a:ext cx="2625685" cy="49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2"/>
          <p:cNvSpPr/>
          <p:nvPr/>
        </p:nvSpPr>
        <p:spPr>
          <a:xfrm>
            <a:off x="504050" y="4226425"/>
            <a:ext cx="1735200" cy="830400"/>
          </a:xfrm>
          <a:prstGeom prst="rect">
            <a:avLst/>
          </a:prstGeom>
          <a:solidFill>
            <a:srgbClr val="AEF8AE">
              <a:alpha val="851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saving mode</a:t>
            </a:r>
            <a:endParaRPr/>
          </a:p>
        </p:txBody>
      </p:sp>
      <p:sp>
        <p:nvSpPr>
          <p:cNvPr id="247" name="Google Shape;247;p32"/>
          <p:cNvSpPr txBox="1"/>
          <p:nvPr/>
        </p:nvSpPr>
        <p:spPr>
          <a:xfrm>
            <a:off x="3118900" y="4659925"/>
            <a:ext cx="15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Making decisions</a:t>
            </a:r>
            <a:endParaRPr/>
          </a:p>
        </p:txBody>
      </p:sp>
      <p:sp>
        <p:nvSpPr>
          <p:cNvPr id="248" name="Google Shape;248;p32"/>
          <p:cNvSpPr txBox="1"/>
          <p:nvPr/>
        </p:nvSpPr>
        <p:spPr>
          <a:xfrm>
            <a:off x="2367775" y="4337525"/>
            <a:ext cx="130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Yes</a:t>
            </a:r>
            <a:endParaRPr/>
          </a:p>
        </p:txBody>
      </p:sp>
      <p:sp>
        <p:nvSpPr>
          <p:cNvPr id="249" name="Google Shape;249;p32"/>
          <p:cNvSpPr/>
          <p:nvPr/>
        </p:nvSpPr>
        <p:spPr>
          <a:xfrm>
            <a:off x="3480125" y="1158450"/>
            <a:ext cx="1735200" cy="916800"/>
          </a:xfrm>
          <a:prstGeom prst="rect">
            <a:avLst/>
          </a:prstGeom>
          <a:solidFill>
            <a:srgbClr val="FFB441">
              <a:alpha val="756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threshold</a:t>
            </a:r>
            <a:endParaRPr/>
          </a:p>
        </p:txBody>
      </p:sp>
      <p:cxnSp>
        <p:nvCxnSpPr>
          <p:cNvPr id="250" name="Google Shape;250;p32"/>
          <p:cNvCxnSpPr>
            <a:stCxn id="249" idx="3"/>
            <a:endCxn id="242" idx="1"/>
          </p:cNvCxnSpPr>
          <p:nvPr/>
        </p:nvCxnSpPr>
        <p:spPr>
          <a:xfrm>
            <a:off x="5215325" y="1616850"/>
            <a:ext cx="2259000" cy="6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51" name="Google Shape;251;p32"/>
          <p:cNvSpPr/>
          <p:nvPr/>
        </p:nvSpPr>
        <p:spPr>
          <a:xfrm>
            <a:off x="504050" y="3470575"/>
            <a:ext cx="1735200" cy="6156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mode</a:t>
            </a:r>
            <a:endParaRPr/>
          </a:p>
        </p:txBody>
      </p:sp>
      <p:cxnSp>
        <p:nvCxnSpPr>
          <p:cNvPr id="252" name="Google Shape;252;p32"/>
          <p:cNvCxnSpPr>
            <a:stCxn id="244" idx="1"/>
            <a:endCxn id="251" idx="3"/>
          </p:cNvCxnSpPr>
          <p:nvPr/>
        </p:nvCxnSpPr>
        <p:spPr>
          <a:xfrm flipH="1">
            <a:off x="2239300" y="3770750"/>
            <a:ext cx="2865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3" name="Google Shape;253;p32"/>
          <p:cNvSpPr txBox="1"/>
          <p:nvPr/>
        </p:nvSpPr>
        <p:spPr>
          <a:xfrm>
            <a:off x="2239250" y="3461063"/>
            <a:ext cx="51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</a:t>
            </a:r>
            <a:r>
              <a:rPr lang="en"/>
              <a:t>o</a:t>
            </a:r>
            <a:endParaRPr/>
          </a:p>
        </p:txBody>
      </p:sp>
      <p:cxnSp>
        <p:nvCxnSpPr>
          <p:cNvPr id="254" name="Google Shape;254;p32"/>
          <p:cNvCxnSpPr>
            <a:endCxn id="245" idx="3"/>
          </p:cNvCxnSpPr>
          <p:nvPr/>
        </p:nvCxnSpPr>
        <p:spPr>
          <a:xfrm>
            <a:off x="5818899" y="761375"/>
            <a:ext cx="3179100" cy="84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32"/>
          <p:cNvSpPr txBox="1"/>
          <p:nvPr/>
        </p:nvSpPr>
        <p:spPr>
          <a:xfrm>
            <a:off x="5215325" y="675275"/>
            <a:ext cx="130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threshold</a:t>
            </a:r>
            <a:endParaRPr/>
          </a:p>
        </p:txBody>
      </p:sp>
      <p:sp>
        <p:nvSpPr>
          <p:cNvPr id="256" name="Google Shape;25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57" name="Google Shape;257;p32"/>
          <p:cNvCxnSpPr>
            <a:stCxn id="244" idx="2"/>
            <a:endCxn id="246" idx="3"/>
          </p:cNvCxnSpPr>
          <p:nvPr/>
        </p:nvCxnSpPr>
        <p:spPr>
          <a:xfrm rot="5400000">
            <a:off x="3074350" y="3674000"/>
            <a:ext cx="132600" cy="18027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8" name="Google Shape;258;p32"/>
          <p:cNvCxnSpPr>
            <a:stCxn id="241" idx="4"/>
            <a:endCxn id="249" idx="1"/>
          </p:cNvCxnSpPr>
          <p:nvPr/>
        </p:nvCxnSpPr>
        <p:spPr>
          <a:xfrm flipH="1" rot="10800000">
            <a:off x="1462550" y="1616725"/>
            <a:ext cx="2017500" cy="7815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9" name="Google Shape;259;p32"/>
          <p:cNvCxnSpPr>
            <a:stCxn id="242" idx="2"/>
            <a:endCxn id="244" idx="3"/>
          </p:cNvCxnSpPr>
          <p:nvPr/>
        </p:nvCxnSpPr>
        <p:spPr>
          <a:xfrm rot="5400000">
            <a:off x="6009250" y="1543950"/>
            <a:ext cx="1776000" cy="26778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0" name="Google Shape;260;p32"/>
          <p:cNvSpPr txBox="1"/>
          <p:nvPr/>
        </p:nvSpPr>
        <p:spPr>
          <a:xfrm>
            <a:off x="5215375" y="1900600"/>
            <a:ext cx="31791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FF"/>
                </a:solidFill>
                <a:highlight>
                  <a:srgbClr val="FFFFFE"/>
                </a:highlight>
              </a:rPr>
              <a:t>if</a:t>
            </a:r>
            <a:r>
              <a:rPr lang="en">
                <a:solidFill>
                  <a:schemeClr val="dk1"/>
                </a:solidFill>
                <a:highlight>
                  <a:srgbClr val="FFFFFE"/>
                </a:highlight>
              </a:rPr>
              <a:t> (collection.length &lt; defined_</a:t>
            </a:r>
            <a:r>
              <a:rPr lang="en">
                <a:solidFill>
                  <a:srgbClr val="098658"/>
                </a:solidFill>
                <a:highlight>
                  <a:srgbClr val="FFFFFE"/>
                </a:highlight>
              </a:rPr>
              <a:t>length</a:t>
            </a:r>
            <a:r>
              <a:rPr lang="en">
                <a:solidFill>
                  <a:schemeClr val="dk1"/>
                </a:solidFill>
                <a:highlight>
                  <a:srgbClr val="FFFFFE"/>
                </a:highlight>
              </a:rPr>
              <a:t>) {</a:t>
            </a:r>
            <a:endParaRPr>
              <a:solidFill>
                <a:schemeClr val="dk1"/>
              </a:solidFill>
              <a:highlight>
                <a:srgbClr val="FFFFFE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highlight>
                  <a:srgbClr val="FFFFFE"/>
                </a:highlight>
              </a:rPr>
              <a:t>    threshold = </a:t>
            </a:r>
            <a:r>
              <a:rPr lang="en">
                <a:solidFill>
                  <a:srgbClr val="008080"/>
                </a:solidFill>
                <a:highlight>
                  <a:srgbClr val="FFFFFE"/>
                </a:highlight>
              </a:rPr>
              <a:t>Infinity</a:t>
            </a:r>
            <a:r>
              <a:rPr lang="en">
                <a:solidFill>
                  <a:schemeClr val="dk1"/>
                </a:solidFill>
                <a:highlight>
                  <a:srgbClr val="FFFFFE"/>
                </a:highlight>
              </a:rPr>
              <a:t>;</a:t>
            </a:r>
            <a:endParaRPr>
              <a:solidFill>
                <a:schemeClr val="dk1"/>
              </a:solidFill>
              <a:highlight>
                <a:srgbClr val="FFFFFE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E"/>
                </a:highlight>
              </a:rPr>
              <a:t>}else{</a:t>
            </a:r>
            <a:endParaRPr>
              <a:solidFill>
                <a:schemeClr val="dk1"/>
              </a:solidFill>
              <a:highlight>
                <a:srgbClr val="FFFFFE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E"/>
                </a:highlight>
              </a:rPr>
              <a:t>	</a:t>
            </a:r>
            <a:r>
              <a:rPr lang="en">
                <a:solidFill>
                  <a:schemeClr val="dk1"/>
                </a:solidFill>
                <a:highlight>
                  <a:srgbClr val="FFFFFE"/>
                </a:highlight>
              </a:rPr>
              <a:t>threshold = </a:t>
            </a:r>
            <a:r>
              <a:rPr lang="en">
                <a:solidFill>
                  <a:schemeClr val="dk1"/>
                </a:solidFill>
              </a:rPr>
              <a:t>mean + </a:t>
            </a:r>
            <a:r>
              <a:rPr lang="en" sz="1350">
                <a:solidFill>
                  <a:srgbClr val="098658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>
                <a:solidFill>
                  <a:schemeClr val="dk1"/>
                </a:solidFill>
              </a:rPr>
              <a:t>* std;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6" name="Google Shape;266;p33"/>
          <p:cNvPicPr preferRelativeResize="0"/>
          <p:nvPr/>
        </p:nvPicPr>
        <p:blipFill rotWithShape="1">
          <a:blip r:embed="rId3">
            <a:alphaModFix/>
          </a:blip>
          <a:srcRect b="9586" l="3687" r="4804" t="16212"/>
          <a:stretch/>
        </p:blipFill>
        <p:spPr>
          <a:xfrm>
            <a:off x="152400" y="3252425"/>
            <a:ext cx="3284956" cy="173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3"/>
          <p:cNvPicPr preferRelativeResize="0"/>
          <p:nvPr/>
        </p:nvPicPr>
        <p:blipFill rotWithShape="1">
          <a:blip r:embed="rId4">
            <a:alphaModFix/>
          </a:blip>
          <a:srcRect b="12089" l="12576" r="1579" t="18906"/>
          <a:stretch/>
        </p:blipFill>
        <p:spPr>
          <a:xfrm>
            <a:off x="632100" y="0"/>
            <a:ext cx="7349626" cy="33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4531" y="3821000"/>
            <a:ext cx="4286250" cy="4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41B47"/>
                </a:solidFill>
              </a:rPr>
              <a:t>Process controlling and algorithms</a:t>
            </a:r>
            <a:endParaRPr b="1">
              <a:solidFill>
                <a:srgbClr val="741B47"/>
              </a:solidFill>
            </a:endParaRPr>
          </a:p>
        </p:txBody>
      </p:sp>
      <p:sp>
        <p:nvSpPr>
          <p:cNvPr id="274" name="Google Shape;274;p34"/>
          <p:cNvSpPr txBox="1"/>
          <p:nvPr>
            <p:ph idx="1" type="body"/>
          </p:nvPr>
        </p:nvSpPr>
        <p:spPr>
          <a:xfrm>
            <a:off x="311700" y="597425"/>
            <a:ext cx="85206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75" name="Google Shape;27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6" name="Google Shape;276;p34"/>
          <p:cNvSpPr/>
          <p:nvPr/>
        </p:nvSpPr>
        <p:spPr>
          <a:xfrm>
            <a:off x="3364925" y="1170150"/>
            <a:ext cx="9798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277" name="Google Shape;277;p34"/>
          <p:cNvSpPr/>
          <p:nvPr/>
        </p:nvSpPr>
        <p:spPr>
          <a:xfrm>
            <a:off x="506675" y="1170138"/>
            <a:ext cx="9798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Finish</a:t>
            </a:r>
            <a:endParaRPr/>
          </a:p>
        </p:txBody>
      </p:sp>
      <p:sp>
        <p:nvSpPr>
          <p:cNvPr id="278" name="Google Shape;278;p34"/>
          <p:cNvSpPr/>
          <p:nvPr/>
        </p:nvSpPr>
        <p:spPr>
          <a:xfrm>
            <a:off x="2232175" y="2153025"/>
            <a:ext cx="3245300" cy="8374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If 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room_power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&gt;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Room_power_threshold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?</a:t>
            </a:r>
            <a:endParaRPr b="1" sz="1000"/>
          </a:p>
        </p:txBody>
      </p:sp>
      <p:sp>
        <p:nvSpPr>
          <p:cNvPr id="279" name="Google Shape;279;p34"/>
          <p:cNvSpPr/>
          <p:nvPr/>
        </p:nvSpPr>
        <p:spPr>
          <a:xfrm>
            <a:off x="2872563" y="3400650"/>
            <a:ext cx="1964525" cy="8374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If the device is essential?</a:t>
            </a:r>
            <a:endParaRPr b="1" sz="1000"/>
          </a:p>
        </p:txBody>
      </p:sp>
      <p:sp>
        <p:nvSpPr>
          <p:cNvPr id="280" name="Google Shape;280;p34"/>
          <p:cNvSpPr/>
          <p:nvPr/>
        </p:nvSpPr>
        <p:spPr>
          <a:xfrm>
            <a:off x="4918750" y="3926450"/>
            <a:ext cx="1964525" cy="96120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If it is Day-time?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(For non essential lights)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281" name="Google Shape;281;p34"/>
          <p:cNvSpPr/>
          <p:nvPr/>
        </p:nvSpPr>
        <p:spPr>
          <a:xfrm>
            <a:off x="4918750" y="2677100"/>
            <a:ext cx="1964525" cy="8374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Occupancy</a:t>
            </a:r>
            <a:r>
              <a:rPr b="1" lang="en" sz="1000"/>
              <a:t>?</a:t>
            </a:r>
            <a:endParaRPr b="1" sz="1000"/>
          </a:p>
        </p:txBody>
      </p:sp>
      <p:cxnSp>
        <p:nvCxnSpPr>
          <p:cNvPr id="282" name="Google Shape;282;p34"/>
          <p:cNvCxnSpPr>
            <a:stCxn id="276" idx="2"/>
            <a:endCxn id="278" idx="0"/>
          </p:cNvCxnSpPr>
          <p:nvPr/>
        </p:nvCxnSpPr>
        <p:spPr>
          <a:xfrm>
            <a:off x="3854825" y="1742850"/>
            <a:ext cx="0" cy="41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3" name="Google Shape;283;p34"/>
          <p:cNvSpPr/>
          <p:nvPr/>
        </p:nvSpPr>
        <p:spPr>
          <a:xfrm>
            <a:off x="7412125" y="2809475"/>
            <a:ext cx="979800" cy="572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 off</a:t>
            </a:r>
            <a:endParaRPr/>
          </a:p>
        </p:txBody>
      </p:sp>
      <p:sp>
        <p:nvSpPr>
          <p:cNvPr id="284" name="Google Shape;284;p34"/>
          <p:cNvSpPr/>
          <p:nvPr/>
        </p:nvSpPr>
        <p:spPr>
          <a:xfrm>
            <a:off x="506675" y="2285394"/>
            <a:ext cx="979800" cy="572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 on</a:t>
            </a:r>
            <a:endParaRPr/>
          </a:p>
        </p:txBody>
      </p:sp>
      <p:sp>
        <p:nvSpPr>
          <p:cNvPr id="285" name="Google Shape;285;p34"/>
          <p:cNvSpPr/>
          <p:nvPr/>
        </p:nvSpPr>
        <p:spPr>
          <a:xfrm>
            <a:off x="5411125" y="1580319"/>
            <a:ext cx="979800" cy="572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 on</a:t>
            </a:r>
            <a:endParaRPr/>
          </a:p>
        </p:txBody>
      </p:sp>
      <p:sp>
        <p:nvSpPr>
          <p:cNvPr id="286" name="Google Shape;286;p34"/>
          <p:cNvSpPr/>
          <p:nvPr/>
        </p:nvSpPr>
        <p:spPr>
          <a:xfrm>
            <a:off x="7412125" y="1580325"/>
            <a:ext cx="9798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Finish</a:t>
            </a:r>
            <a:endParaRPr/>
          </a:p>
        </p:txBody>
      </p:sp>
      <p:sp>
        <p:nvSpPr>
          <p:cNvPr id="287" name="Google Shape;287;p34"/>
          <p:cNvSpPr/>
          <p:nvPr/>
        </p:nvSpPr>
        <p:spPr>
          <a:xfrm>
            <a:off x="506675" y="4191200"/>
            <a:ext cx="979800" cy="572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 off</a:t>
            </a:r>
            <a:endParaRPr/>
          </a:p>
        </p:txBody>
      </p:sp>
      <p:cxnSp>
        <p:nvCxnSpPr>
          <p:cNvPr id="288" name="Google Shape;288;p34"/>
          <p:cNvCxnSpPr>
            <a:stCxn id="278" idx="2"/>
            <a:endCxn id="279" idx="0"/>
          </p:cNvCxnSpPr>
          <p:nvPr/>
        </p:nvCxnSpPr>
        <p:spPr>
          <a:xfrm>
            <a:off x="3854825" y="2990475"/>
            <a:ext cx="0" cy="41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9" name="Google Shape;289;p34"/>
          <p:cNvCxnSpPr>
            <a:stCxn id="278" idx="1"/>
            <a:endCxn id="284" idx="3"/>
          </p:cNvCxnSpPr>
          <p:nvPr/>
        </p:nvCxnSpPr>
        <p:spPr>
          <a:xfrm rot="10800000">
            <a:off x="1486375" y="2571750"/>
            <a:ext cx="74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0" name="Google Shape;290;p34"/>
          <p:cNvCxnSpPr>
            <a:stCxn id="284" idx="0"/>
            <a:endCxn id="277" idx="2"/>
          </p:cNvCxnSpPr>
          <p:nvPr/>
        </p:nvCxnSpPr>
        <p:spPr>
          <a:xfrm rot="10800000">
            <a:off x="996575" y="1742694"/>
            <a:ext cx="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" name="Google Shape;291;p34"/>
          <p:cNvCxnSpPr>
            <a:endCxn id="284" idx="2"/>
          </p:cNvCxnSpPr>
          <p:nvPr/>
        </p:nvCxnSpPr>
        <p:spPr>
          <a:xfrm rot="10800000">
            <a:off x="996575" y="2858094"/>
            <a:ext cx="0" cy="133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2" name="Google Shape;292;p34"/>
          <p:cNvCxnSpPr>
            <a:stCxn id="279" idx="1"/>
            <a:endCxn id="284" idx="2"/>
          </p:cNvCxnSpPr>
          <p:nvPr/>
        </p:nvCxnSpPr>
        <p:spPr>
          <a:xfrm rot="10800000">
            <a:off x="996663" y="2858175"/>
            <a:ext cx="1875900" cy="96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Google Shape;293;p34"/>
          <p:cNvCxnSpPr>
            <a:stCxn id="279" idx="3"/>
            <a:endCxn id="280" idx="1"/>
          </p:cNvCxnSpPr>
          <p:nvPr/>
        </p:nvCxnSpPr>
        <p:spPr>
          <a:xfrm>
            <a:off x="4837088" y="3819375"/>
            <a:ext cx="81600" cy="58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4" name="Google Shape;294;p34"/>
          <p:cNvCxnSpPr>
            <a:stCxn id="280" idx="2"/>
            <a:endCxn id="287" idx="3"/>
          </p:cNvCxnSpPr>
          <p:nvPr/>
        </p:nvCxnSpPr>
        <p:spPr>
          <a:xfrm rot="10800000">
            <a:off x="1486513" y="4477550"/>
            <a:ext cx="4414500" cy="41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5" name="Google Shape;295;p34"/>
          <p:cNvCxnSpPr>
            <a:stCxn id="280" idx="0"/>
            <a:endCxn id="281" idx="2"/>
          </p:cNvCxnSpPr>
          <p:nvPr/>
        </p:nvCxnSpPr>
        <p:spPr>
          <a:xfrm rot="10800000">
            <a:off x="5901013" y="3514550"/>
            <a:ext cx="0" cy="41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6" name="Google Shape;296;p34"/>
          <p:cNvCxnSpPr>
            <a:stCxn id="281" idx="0"/>
            <a:endCxn id="285" idx="2"/>
          </p:cNvCxnSpPr>
          <p:nvPr/>
        </p:nvCxnSpPr>
        <p:spPr>
          <a:xfrm rot="10800000">
            <a:off x="5901013" y="2153000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7" name="Google Shape;297;p34"/>
          <p:cNvCxnSpPr>
            <a:stCxn id="281" idx="3"/>
            <a:endCxn id="283" idx="1"/>
          </p:cNvCxnSpPr>
          <p:nvPr/>
        </p:nvCxnSpPr>
        <p:spPr>
          <a:xfrm>
            <a:off x="6883275" y="3095825"/>
            <a:ext cx="52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8" name="Google Shape;298;p34"/>
          <p:cNvCxnSpPr>
            <a:stCxn id="283" idx="0"/>
            <a:endCxn id="286" idx="2"/>
          </p:cNvCxnSpPr>
          <p:nvPr/>
        </p:nvCxnSpPr>
        <p:spPr>
          <a:xfrm rot="10800000">
            <a:off x="7902025" y="2153075"/>
            <a:ext cx="0" cy="65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9" name="Google Shape;299;p34"/>
          <p:cNvCxnSpPr>
            <a:stCxn id="285" idx="3"/>
            <a:endCxn id="286" idx="1"/>
          </p:cNvCxnSpPr>
          <p:nvPr/>
        </p:nvCxnSpPr>
        <p:spPr>
          <a:xfrm>
            <a:off x="6390925" y="1866669"/>
            <a:ext cx="102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0" name="Google Shape;300;p34"/>
          <p:cNvSpPr txBox="1"/>
          <p:nvPr/>
        </p:nvSpPr>
        <p:spPr>
          <a:xfrm>
            <a:off x="1670475" y="2214950"/>
            <a:ext cx="41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</a:t>
            </a:r>
            <a:endParaRPr/>
          </a:p>
        </p:txBody>
      </p:sp>
      <p:sp>
        <p:nvSpPr>
          <p:cNvPr id="301" name="Google Shape;301;p34"/>
          <p:cNvSpPr txBox="1"/>
          <p:nvPr/>
        </p:nvSpPr>
        <p:spPr>
          <a:xfrm>
            <a:off x="3861000" y="2995413"/>
            <a:ext cx="5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Yes</a:t>
            </a:r>
            <a:endParaRPr/>
          </a:p>
        </p:txBody>
      </p:sp>
      <p:sp>
        <p:nvSpPr>
          <p:cNvPr id="302" name="Google Shape;302;p34"/>
          <p:cNvSpPr txBox="1"/>
          <p:nvPr/>
        </p:nvSpPr>
        <p:spPr>
          <a:xfrm>
            <a:off x="2390750" y="3280463"/>
            <a:ext cx="5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Yes</a:t>
            </a:r>
            <a:endParaRPr/>
          </a:p>
        </p:txBody>
      </p:sp>
      <p:sp>
        <p:nvSpPr>
          <p:cNvPr id="303" name="Google Shape;303;p34"/>
          <p:cNvSpPr txBox="1"/>
          <p:nvPr/>
        </p:nvSpPr>
        <p:spPr>
          <a:xfrm>
            <a:off x="5862025" y="3520388"/>
            <a:ext cx="5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Yes</a:t>
            </a:r>
            <a:endParaRPr/>
          </a:p>
        </p:txBody>
      </p:sp>
      <p:sp>
        <p:nvSpPr>
          <p:cNvPr id="304" name="Google Shape;304;p34"/>
          <p:cNvSpPr txBox="1"/>
          <p:nvPr/>
        </p:nvSpPr>
        <p:spPr>
          <a:xfrm>
            <a:off x="5901025" y="2281163"/>
            <a:ext cx="5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Yes</a:t>
            </a:r>
            <a:endParaRPr/>
          </a:p>
        </p:txBody>
      </p:sp>
      <p:sp>
        <p:nvSpPr>
          <p:cNvPr id="305" name="Google Shape;305;p34"/>
          <p:cNvSpPr txBox="1"/>
          <p:nvPr/>
        </p:nvSpPr>
        <p:spPr>
          <a:xfrm>
            <a:off x="4364550" y="4345275"/>
            <a:ext cx="41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</a:t>
            </a:r>
            <a:endParaRPr/>
          </a:p>
        </p:txBody>
      </p:sp>
      <p:sp>
        <p:nvSpPr>
          <p:cNvPr id="306" name="Google Shape;306;p34"/>
          <p:cNvSpPr txBox="1"/>
          <p:nvPr/>
        </p:nvSpPr>
        <p:spPr>
          <a:xfrm>
            <a:off x="6883275" y="2995425"/>
            <a:ext cx="41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5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41B47"/>
                </a:solidFill>
              </a:rPr>
              <a:t>Process controlling and algorithms</a:t>
            </a:r>
            <a:endParaRPr b="1">
              <a:solidFill>
                <a:srgbClr val="741B47"/>
              </a:solidFill>
            </a:endParaRPr>
          </a:p>
        </p:txBody>
      </p:sp>
      <p:sp>
        <p:nvSpPr>
          <p:cNvPr id="312" name="Google Shape;312;p35"/>
          <p:cNvSpPr txBox="1"/>
          <p:nvPr>
            <p:ph idx="1" type="body"/>
          </p:nvPr>
        </p:nvSpPr>
        <p:spPr>
          <a:xfrm>
            <a:off x="311700" y="597425"/>
            <a:ext cx="85206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313" name="Google Shape;31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4" name="Google Shape;3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475" y="1336925"/>
            <a:ext cx="8305036" cy="302149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6"/>
          <p:cNvSpPr txBox="1"/>
          <p:nvPr>
            <p:ph type="title"/>
          </p:nvPr>
        </p:nvSpPr>
        <p:spPr>
          <a:xfrm>
            <a:off x="311700" y="482825"/>
            <a:ext cx="8520600" cy="10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41B47"/>
                </a:solidFill>
              </a:rPr>
              <a:t>D</a:t>
            </a:r>
            <a:r>
              <a:rPr b="1" lang="en">
                <a:solidFill>
                  <a:srgbClr val="741B47"/>
                </a:solidFill>
              </a:rPr>
              <a:t>isplay the data in the database</a:t>
            </a:r>
            <a:endParaRPr b="1">
              <a:solidFill>
                <a:srgbClr val="741B4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980000"/>
              </a:solidFill>
            </a:endParaRPr>
          </a:p>
        </p:txBody>
      </p:sp>
      <p:sp>
        <p:nvSpPr>
          <p:cNvPr id="320" name="Google Shape;320;p36"/>
          <p:cNvSpPr txBox="1"/>
          <p:nvPr/>
        </p:nvSpPr>
        <p:spPr>
          <a:xfrm>
            <a:off x="642350" y="1937400"/>
            <a:ext cx="7713900" cy="19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Displayed power consumption against time in a line graph in node red dashboard.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H</a:t>
            </a:r>
            <a:r>
              <a:rPr lang="en" sz="2200">
                <a:solidFill>
                  <a:schemeClr val="dk1"/>
                </a:solidFill>
              </a:rPr>
              <a:t>elps us to see the variation of the power consumption.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Can do the necessary improvements accordingly.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</a:endParaRPr>
          </a:p>
        </p:txBody>
      </p:sp>
      <p:sp>
        <p:nvSpPr>
          <p:cNvPr id="321" name="Google Shape;32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7" name="Google Shape;3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5775" y="249950"/>
            <a:ext cx="6136948" cy="396274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7"/>
          <p:cNvSpPr txBox="1"/>
          <p:nvPr/>
        </p:nvSpPr>
        <p:spPr>
          <a:xfrm>
            <a:off x="2217850" y="4503225"/>
            <a:ext cx="448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Node red dashboard - </a:t>
            </a:r>
            <a:r>
              <a:rPr b="1" lang="en" u="sng"/>
              <a:t>Power consumption against time</a:t>
            </a:r>
            <a:endParaRPr b="1" u="sng"/>
          </a:p>
        </p:txBody>
      </p:sp>
      <p:pic>
        <p:nvPicPr>
          <p:cNvPr id="329" name="Google Shape;329;p37"/>
          <p:cNvPicPr preferRelativeResize="0"/>
          <p:nvPr/>
        </p:nvPicPr>
        <p:blipFill rotWithShape="1">
          <a:blip r:embed="rId4">
            <a:alphaModFix/>
          </a:blip>
          <a:srcRect b="4896" l="1089" r="23279" t="11547"/>
          <a:stretch/>
        </p:blipFill>
        <p:spPr>
          <a:xfrm>
            <a:off x="1214625" y="159863"/>
            <a:ext cx="6915850" cy="429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"/>
          <p:cNvSpPr txBox="1"/>
          <p:nvPr>
            <p:ph type="title"/>
          </p:nvPr>
        </p:nvSpPr>
        <p:spPr>
          <a:xfrm>
            <a:off x="238975" y="2388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520">
                <a:solidFill>
                  <a:srgbClr val="741B47"/>
                </a:solidFill>
              </a:rPr>
              <a:t>Demonstration</a:t>
            </a:r>
            <a:endParaRPr sz="4520"/>
          </a:p>
        </p:txBody>
      </p:sp>
      <p:sp>
        <p:nvSpPr>
          <p:cNvPr id="335" name="Google Shape;33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5325" y="677099"/>
            <a:ext cx="1444350" cy="21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207825" y="2011650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Main switch gear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dk1"/>
                </a:solidFill>
              </a:rPr>
              <a:t>For the building</a:t>
            </a:r>
            <a:endParaRPr i="1" sz="1600">
              <a:solidFill>
                <a:schemeClr val="dk1"/>
              </a:solidFill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507150" y="929950"/>
            <a:ext cx="1030200" cy="3441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475" y="805245"/>
            <a:ext cx="1361675" cy="131835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3606425" y="677100"/>
            <a:ext cx="271500" cy="1446600"/>
          </a:xfrm>
          <a:prstGeom prst="rightBrace">
            <a:avLst>
              <a:gd fmla="val 50000" name="adj1"/>
              <a:gd fmla="val 52032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9438" y="741225"/>
            <a:ext cx="1680878" cy="13183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4039450" y="2123688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Sub distribution panels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dk1"/>
                </a:solidFill>
              </a:rPr>
              <a:t>For each floor</a:t>
            </a:r>
            <a:endParaRPr i="1" sz="1600">
              <a:solidFill>
                <a:schemeClr val="dk1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0" y="0"/>
            <a:ext cx="5561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rgbClr val="741B47"/>
                </a:solidFill>
              </a:rPr>
              <a:t>System Overview</a:t>
            </a:r>
            <a:endParaRPr b="1" sz="3200">
              <a:solidFill>
                <a:srgbClr val="741B47"/>
              </a:solidFill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7825" y="2688750"/>
            <a:ext cx="2703701" cy="186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59675" y="3027175"/>
            <a:ext cx="1207647" cy="11918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" name="Google Shape;81;p15"/>
          <p:cNvCxnSpPr/>
          <p:nvPr/>
        </p:nvCxnSpPr>
        <p:spPr>
          <a:xfrm>
            <a:off x="2802875" y="3454287"/>
            <a:ext cx="825600" cy="12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" name="Google Shape;82;p15"/>
          <p:cNvSpPr txBox="1"/>
          <p:nvPr/>
        </p:nvSpPr>
        <p:spPr>
          <a:xfrm>
            <a:off x="3207825" y="42318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Sub meters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For each units in the rooms  </a:t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5258400" y="3007875"/>
            <a:ext cx="4008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Essentials and Non- Essentials</a:t>
            </a:r>
            <a:endParaRPr b="1" sz="1700"/>
          </a:p>
        </p:txBody>
      </p:sp>
      <p:sp>
        <p:nvSpPr>
          <p:cNvPr id="84" name="Google Shape;84;p15"/>
          <p:cNvSpPr txBox="1"/>
          <p:nvPr/>
        </p:nvSpPr>
        <p:spPr>
          <a:xfrm>
            <a:off x="6122325" y="3454275"/>
            <a:ext cx="33978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/>
              <a:t>AHU </a:t>
            </a:r>
            <a:endParaRPr i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/>
              <a:t>Boilers</a:t>
            </a:r>
            <a:endParaRPr i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/>
              <a:t>Chillers</a:t>
            </a:r>
            <a:endParaRPr i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/>
              <a:t>Lights</a:t>
            </a:r>
            <a:endParaRPr i="1"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11700" y="91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220">
                <a:solidFill>
                  <a:srgbClr val="741B47"/>
                </a:solidFill>
              </a:rPr>
              <a:t>Main unit of the system</a:t>
            </a:r>
            <a:endParaRPr b="1" sz="3220">
              <a:solidFill>
                <a:srgbClr val="741B47"/>
              </a:solidFill>
            </a:endParaRPr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311700" y="1011000"/>
            <a:ext cx="5160300" cy="38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16">
                <a:solidFill>
                  <a:srgbClr val="CC0000"/>
                </a:solidFill>
              </a:rPr>
              <a:t>Smart Energy Meter with load control</a:t>
            </a:r>
            <a:r>
              <a:rPr lang="en" sz="2316">
                <a:solidFill>
                  <a:schemeClr val="dk1"/>
                </a:solidFill>
              </a:rPr>
              <a:t> </a:t>
            </a:r>
            <a:endParaRPr sz="2316">
              <a:solidFill>
                <a:schemeClr val="dk1"/>
              </a:solidFill>
            </a:endParaRPr>
          </a:p>
          <a:p>
            <a:pPr indent="-31305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900">
                <a:solidFill>
                  <a:schemeClr val="dk1"/>
                </a:solidFill>
              </a:rPr>
              <a:t>Replace the traditional electrical outlet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1305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900">
                <a:solidFill>
                  <a:schemeClr val="dk1"/>
                </a:solidFill>
              </a:rPr>
              <a:t>Measures energy </a:t>
            </a:r>
            <a:r>
              <a:rPr lang="en" sz="1900">
                <a:solidFill>
                  <a:schemeClr val="dk1"/>
                </a:solidFill>
              </a:rPr>
              <a:t>consumption</a:t>
            </a:r>
            <a:r>
              <a:rPr lang="en" sz="1900">
                <a:solidFill>
                  <a:schemeClr val="dk1"/>
                </a:solidFill>
              </a:rPr>
              <a:t> and allows the on/off switching of devices connected to it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1305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900">
                <a:solidFill>
                  <a:schemeClr val="dk1"/>
                </a:solidFill>
              </a:rPr>
              <a:t>The meter unit is built around the ADE7758 as an energy measurement unit, the ESP8266 microcontroller, the CST-1020 current transformer, a resistive attenuator for the voltage input and an integrated power supply HLK-PM01</a:t>
            </a:r>
            <a:endParaRPr sz="19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" name="Google Shape;9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7150" y="2192613"/>
            <a:ext cx="3181350" cy="240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7"/>
          <p:cNvSpPr txBox="1"/>
          <p:nvPr/>
        </p:nvSpPr>
        <p:spPr>
          <a:xfrm>
            <a:off x="252750" y="252750"/>
            <a:ext cx="24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151650" y="139025"/>
            <a:ext cx="4370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Architecture of the smart meter</a:t>
            </a:r>
            <a:endParaRPr b="1" sz="2100">
              <a:solidFill>
                <a:schemeClr val="dk1"/>
              </a:solidFill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675" y="737825"/>
            <a:ext cx="7645230" cy="392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06" name="Google Shape;106;p18"/>
          <p:cNvGraphicFramePr/>
          <p:nvPr/>
        </p:nvGraphicFramePr>
        <p:xfrm>
          <a:off x="179363" y="1195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{4B3D38A6-07BA-4ACD-910C-859A28C987A3}</a:tableStyleId>
              </a:tblPr>
              <a:tblGrid>
                <a:gridCol w="5142250"/>
                <a:gridCol w="3643025"/>
              </a:tblGrid>
              <a:tr h="32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Sub topic</a:t>
                      </a:r>
                      <a:endParaRPr b="1"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Data format</a:t>
                      </a:r>
                      <a:endParaRPr b="1" sz="1200"/>
                    </a:p>
                  </a:txBody>
                  <a:tcPr marT="63500" marB="63500" marR="63500" marL="63500"/>
                </a:tc>
              </a:tr>
              <a:tr h="32717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highlight>
                            <a:srgbClr val="E06666"/>
                          </a:highlight>
                        </a:rPr>
                        <a:t>Monitoring power consumption readings</a:t>
                      </a:r>
                      <a:endParaRPr sz="1200">
                        <a:highlight>
                          <a:srgbClr val="E06666"/>
                        </a:highlight>
                      </a:endParaRPr>
                    </a:p>
                  </a:txBody>
                  <a:tcPr marT="63500" marB="63500" marR="63500" marL="63500"/>
                </a:tc>
                <a:tc hMerge="1"/>
              </a:tr>
              <a:tr h="1288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floorX/power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{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“floorno”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“unit”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“power”: power consumption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“timestamp”: time of sensor reading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}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88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floorX/roomX/power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{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“floorno”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“roomno”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“power”: power consumption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“timestamp”: time of sensor reading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}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673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floorX/roomX/&lt;unit&gt;/power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Unit: 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ahu, b, c ,lighting/essential, lighting/nonessential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{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“floorno”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“roomno”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“unit”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“line”: for lighting essential/nonessential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“power”: power consumption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“timestamp”: time of sensor reading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}</a:t>
                      </a:r>
                      <a:endParaRPr sz="12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MQTT and actuators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712925"/>
            <a:ext cx="8520600" cy="41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7200"/>
              <a:t>Decisions made at SCADA should be sent to the actuators. The decisions can be with respect to the immediate sensing values or long term processed data. </a:t>
            </a:r>
            <a:endParaRPr sz="72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7200"/>
              <a:t>In traditional energy distribution system the main actuator is </a:t>
            </a:r>
            <a:r>
              <a:rPr lang="en" sz="7200">
                <a:solidFill>
                  <a:srgbClr val="CC0000"/>
                </a:solidFill>
              </a:rPr>
              <a:t>circuit breaker</a:t>
            </a:r>
            <a:r>
              <a:rPr lang="en" sz="7200"/>
              <a:t>. </a:t>
            </a:r>
            <a:endParaRPr sz="72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7200"/>
              <a:t>But in this smart building system the circuit breakers are replaced with </a:t>
            </a:r>
            <a:r>
              <a:rPr lang="en" sz="7200">
                <a:solidFill>
                  <a:srgbClr val="CC0000"/>
                </a:solidFill>
              </a:rPr>
              <a:t>Relays</a:t>
            </a:r>
            <a:r>
              <a:rPr lang="en" sz="7200">
                <a:solidFill>
                  <a:srgbClr val="FF0000"/>
                </a:solidFill>
              </a:rPr>
              <a:t>.</a:t>
            </a:r>
            <a:endParaRPr sz="7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7200">
                <a:solidFill>
                  <a:schemeClr val="dk1"/>
                </a:solidFill>
              </a:rPr>
              <a:t>Actuators:-</a:t>
            </a:r>
            <a:endParaRPr sz="7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72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6400">
                <a:solidFill>
                  <a:schemeClr val="dk1"/>
                </a:solidFill>
              </a:rPr>
              <a:t>Load Switches (SRA-05-VDC-CL.) -</a:t>
            </a:r>
            <a:endParaRPr sz="6400">
              <a:solidFill>
                <a:schemeClr val="dk1"/>
              </a:solidFill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400">
                <a:solidFill>
                  <a:schemeClr val="dk1"/>
                </a:solidFill>
              </a:rPr>
              <a:t>To control load at switchgear and distributional panels.</a:t>
            </a:r>
            <a:endParaRPr sz="6400">
              <a:solidFill>
                <a:schemeClr val="dk1"/>
              </a:solidFill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400">
                <a:solidFill>
                  <a:schemeClr val="dk1"/>
                </a:solidFill>
              </a:rPr>
              <a:t>Can handle loads upto 20A and good combination of size and performance.</a:t>
            </a:r>
            <a:endParaRPr sz="6400">
              <a:solidFill>
                <a:schemeClr val="dk1"/>
              </a:solidFill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64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6400">
                <a:solidFill>
                  <a:schemeClr val="dk1"/>
                </a:solidFill>
              </a:rPr>
              <a:t>Generator starter actuators - </a:t>
            </a:r>
            <a:endParaRPr sz="6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400">
                <a:solidFill>
                  <a:schemeClr val="dk1"/>
                </a:solidFill>
              </a:rPr>
              <a:t>For an  automated start of the generator</a:t>
            </a:r>
            <a:endParaRPr sz="6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6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6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6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6400"/>
          </a:p>
        </p:txBody>
      </p:sp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idx="12" type="sldNum"/>
          </p:nvPr>
        </p:nvSpPr>
        <p:spPr>
          <a:xfrm>
            <a:off x="8030868" y="4376156"/>
            <a:ext cx="533100" cy="3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0"/>
          <p:cNvSpPr txBox="1"/>
          <p:nvPr/>
        </p:nvSpPr>
        <p:spPr>
          <a:xfrm>
            <a:off x="252750" y="252750"/>
            <a:ext cx="24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/>
        </p:nvSpPr>
        <p:spPr>
          <a:xfrm>
            <a:off x="151650" y="139025"/>
            <a:ext cx="4370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Architecture of Load Control</a:t>
            </a:r>
            <a:endParaRPr b="1" sz="2100">
              <a:solidFill>
                <a:schemeClr val="dk1"/>
              </a:solidFill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2790538" y="1694592"/>
            <a:ext cx="1446600" cy="1861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ESP 8266 Microcontroller</a:t>
            </a:r>
            <a:endParaRPr sz="1500"/>
          </a:p>
        </p:txBody>
      </p:sp>
      <p:sp>
        <p:nvSpPr>
          <p:cNvPr id="122" name="Google Shape;122;p20"/>
          <p:cNvSpPr/>
          <p:nvPr/>
        </p:nvSpPr>
        <p:spPr>
          <a:xfrm>
            <a:off x="299275" y="2004851"/>
            <a:ext cx="1735800" cy="12408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MQTT Server</a:t>
            </a:r>
            <a:endParaRPr sz="1500"/>
          </a:p>
        </p:txBody>
      </p:sp>
      <p:cxnSp>
        <p:nvCxnSpPr>
          <p:cNvPr id="123" name="Google Shape;123;p20"/>
          <p:cNvCxnSpPr>
            <a:stCxn id="122" idx="6"/>
            <a:endCxn id="121" idx="1"/>
          </p:cNvCxnSpPr>
          <p:nvPr/>
        </p:nvCxnSpPr>
        <p:spPr>
          <a:xfrm>
            <a:off x="2035075" y="2625251"/>
            <a:ext cx="755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20"/>
          <p:cNvSpPr txBox="1"/>
          <p:nvPr/>
        </p:nvSpPr>
        <p:spPr>
          <a:xfrm>
            <a:off x="2109248" y="2245598"/>
            <a:ext cx="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WIFI</a:t>
            </a:r>
            <a:endParaRPr b="1"/>
          </a:p>
        </p:txBody>
      </p:sp>
      <p:sp>
        <p:nvSpPr>
          <p:cNvPr id="125" name="Google Shape;125;p20"/>
          <p:cNvSpPr/>
          <p:nvPr/>
        </p:nvSpPr>
        <p:spPr>
          <a:xfrm>
            <a:off x="5176486" y="1022450"/>
            <a:ext cx="1735800" cy="982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Relay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(SRA-05-VDC-CL)</a:t>
            </a:r>
            <a:endParaRPr b="1"/>
          </a:p>
        </p:txBody>
      </p:sp>
      <p:sp>
        <p:nvSpPr>
          <p:cNvPr id="126" name="Google Shape;126;p20"/>
          <p:cNvSpPr/>
          <p:nvPr/>
        </p:nvSpPr>
        <p:spPr>
          <a:xfrm>
            <a:off x="7288121" y="1325694"/>
            <a:ext cx="1095300" cy="375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AC Plug</a:t>
            </a:r>
            <a:endParaRPr sz="1500"/>
          </a:p>
        </p:txBody>
      </p:sp>
      <p:cxnSp>
        <p:nvCxnSpPr>
          <p:cNvPr id="127" name="Google Shape;127;p20"/>
          <p:cNvCxnSpPr>
            <a:stCxn id="125" idx="3"/>
            <a:endCxn id="126" idx="1"/>
          </p:cNvCxnSpPr>
          <p:nvPr/>
        </p:nvCxnSpPr>
        <p:spPr>
          <a:xfrm>
            <a:off x="6912286" y="1513700"/>
            <a:ext cx="375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" name="Google Shape;128;p20"/>
          <p:cNvSpPr/>
          <p:nvPr/>
        </p:nvSpPr>
        <p:spPr>
          <a:xfrm>
            <a:off x="5180809" y="3183467"/>
            <a:ext cx="1735800" cy="982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Relay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(SRA-05-VDC-CL)</a:t>
            </a:r>
            <a:endParaRPr b="1"/>
          </a:p>
        </p:txBody>
      </p:sp>
      <p:sp>
        <p:nvSpPr>
          <p:cNvPr id="129" name="Google Shape;129;p20"/>
          <p:cNvSpPr/>
          <p:nvPr/>
        </p:nvSpPr>
        <p:spPr>
          <a:xfrm>
            <a:off x="7292444" y="3486711"/>
            <a:ext cx="1095300" cy="375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AC Plug</a:t>
            </a:r>
            <a:endParaRPr sz="1500"/>
          </a:p>
        </p:txBody>
      </p:sp>
      <p:cxnSp>
        <p:nvCxnSpPr>
          <p:cNvPr id="130" name="Google Shape;130;p20"/>
          <p:cNvCxnSpPr>
            <a:stCxn id="128" idx="3"/>
            <a:endCxn id="129" idx="1"/>
          </p:cNvCxnSpPr>
          <p:nvPr/>
        </p:nvCxnSpPr>
        <p:spPr>
          <a:xfrm>
            <a:off x="6916609" y="3674717"/>
            <a:ext cx="375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" name="Google Shape;131;p20"/>
          <p:cNvCxnSpPr>
            <a:endCxn id="125" idx="1"/>
          </p:cNvCxnSpPr>
          <p:nvPr/>
        </p:nvCxnSpPr>
        <p:spPr>
          <a:xfrm flipH="1" rot="10800000">
            <a:off x="4270486" y="1513700"/>
            <a:ext cx="906000" cy="762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" name="Google Shape;132;p20"/>
          <p:cNvCxnSpPr>
            <a:endCxn id="128" idx="1"/>
          </p:cNvCxnSpPr>
          <p:nvPr/>
        </p:nvCxnSpPr>
        <p:spPr>
          <a:xfrm>
            <a:off x="4270609" y="2948417"/>
            <a:ext cx="910200" cy="7263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/>
        </p:nvSpPr>
        <p:spPr>
          <a:xfrm>
            <a:off x="252750" y="252750"/>
            <a:ext cx="24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1"/>
          <p:cNvSpPr txBox="1"/>
          <p:nvPr/>
        </p:nvSpPr>
        <p:spPr>
          <a:xfrm>
            <a:off x="138100" y="145050"/>
            <a:ext cx="4370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Circuit for</a:t>
            </a:r>
            <a:r>
              <a:rPr b="1" lang="en" sz="2100">
                <a:solidFill>
                  <a:schemeClr val="dk1"/>
                </a:solidFill>
              </a:rPr>
              <a:t> Load Control</a:t>
            </a:r>
            <a:endParaRPr b="1" sz="2100">
              <a:solidFill>
                <a:schemeClr val="dk1"/>
              </a:solidFill>
            </a:endParaRPr>
          </a:p>
        </p:txBody>
      </p:sp>
      <p:pic>
        <p:nvPicPr>
          <p:cNvPr id="139" name="Google Shape;139;p21"/>
          <p:cNvPicPr preferRelativeResize="0"/>
          <p:nvPr/>
        </p:nvPicPr>
        <p:blipFill rotWithShape="1">
          <a:blip r:embed="rId3">
            <a:alphaModFix/>
          </a:blip>
          <a:srcRect b="0" l="0" r="0" t="3660"/>
          <a:stretch/>
        </p:blipFill>
        <p:spPr>
          <a:xfrm>
            <a:off x="3945075" y="1313725"/>
            <a:ext cx="4370400" cy="286871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0" name="Google Shape;140;p21"/>
          <p:cNvPicPr preferRelativeResize="0"/>
          <p:nvPr/>
        </p:nvPicPr>
        <p:blipFill rotWithShape="1">
          <a:blip r:embed="rId4">
            <a:alphaModFix/>
          </a:blip>
          <a:srcRect b="3414" l="8708" r="3763" t="11861"/>
          <a:stretch/>
        </p:blipFill>
        <p:spPr>
          <a:xfrm rot="10800000">
            <a:off x="758000" y="1015174"/>
            <a:ext cx="2747700" cy="35463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1" name="Google Shape;141;p21"/>
          <p:cNvSpPr txBox="1"/>
          <p:nvPr/>
        </p:nvSpPr>
        <p:spPr>
          <a:xfrm>
            <a:off x="1191100" y="4561475"/>
            <a:ext cx="1746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Demo Circuit</a:t>
            </a:r>
            <a:endParaRPr b="1" sz="1500"/>
          </a:p>
        </p:txBody>
      </p:sp>
      <p:sp>
        <p:nvSpPr>
          <p:cNvPr id="142" name="Google Shape;142;p21"/>
          <p:cNvSpPr txBox="1"/>
          <p:nvPr/>
        </p:nvSpPr>
        <p:spPr>
          <a:xfrm>
            <a:off x="5350650" y="4232350"/>
            <a:ext cx="1746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Actual </a:t>
            </a:r>
            <a:r>
              <a:rPr b="1" lang="en" sz="1500"/>
              <a:t>Circuit</a:t>
            </a:r>
            <a:endParaRPr b="1"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